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64" r:id="rId2"/>
    <p:sldId id="27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7B55D7-371F-40CB-B245-8A197B5CEABA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B160D47-5571-4670-8532-BA18A10012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mera-lens-artistic-wallpaper-1920x1080-24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2" y="1828801"/>
            <a:ext cx="9279464" cy="52196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-22225"/>
            <a:ext cx="5943600" cy="16224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Camera Shots, Angles &amp; Movements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p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599588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403860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Eye Level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724400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Shows the subject at the same level as the viewer.  </a:t>
            </a:r>
          </a:p>
          <a:p>
            <a:r>
              <a:rPr lang="en-US" sz="2400" dirty="0" smtClean="0"/>
              <a:t>A normal type of angle which is great for </a:t>
            </a:r>
          </a:p>
          <a:p>
            <a:r>
              <a:rPr lang="en-US" sz="2400" dirty="0" smtClean="0"/>
              <a:t>conversations.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gh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04392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4191000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High Angle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75953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high angle is shot from above the subject, looking </a:t>
            </a:r>
          </a:p>
          <a:p>
            <a:r>
              <a:rPr lang="en-US" sz="2400" dirty="0" smtClean="0"/>
              <a:t>down.  This angle often has the effect of making the</a:t>
            </a:r>
          </a:p>
          <a:p>
            <a:r>
              <a:rPr lang="en-US" sz="2400" dirty="0" smtClean="0"/>
              <a:t>subject appear small, weak, powerless and inferior.  </a:t>
            </a:r>
          </a:p>
          <a:p>
            <a:r>
              <a:rPr lang="en-US" sz="2400" dirty="0" smtClean="0"/>
              <a:t>An extreme high angle is called a bird’s eye view and </a:t>
            </a:r>
          </a:p>
          <a:p>
            <a:r>
              <a:rPr lang="en-US" sz="2400" dirty="0" smtClean="0"/>
              <a:t>almost looks directly down on the subject.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w 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410200" cy="30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3800" y="342900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Low Angle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87655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Shot from below the subject, a low angle makes it appear big, </a:t>
            </a:r>
          </a:p>
          <a:p>
            <a:r>
              <a:rPr lang="en-US" sz="2400" dirty="0" smtClean="0"/>
              <a:t>powerful &amp; strong.  The subject often takes on a sense</a:t>
            </a:r>
          </a:p>
          <a:p>
            <a:r>
              <a:rPr lang="en-US" sz="2400" dirty="0" smtClean="0"/>
              <a:t>of power and authority and this angle can lead to a </a:t>
            </a:r>
          </a:p>
          <a:p>
            <a:r>
              <a:rPr lang="en-US" sz="2400" dirty="0" smtClean="0"/>
              <a:t>sense of fear or awe.  An extreme low angle shot is called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worm’s eye view.  To achieve it, the camera is often </a:t>
            </a:r>
          </a:p>
          <a:p>
            <a:r>
              <a:rPr lang="en-US" sz="2400" dirty="0" smtClean="0"/>
              <a:t>placed below ground level or the subject is elevated above </a:t>
            </a:r>
          </a:p>
          <a:p>
            <a:r>
              <a:rPr lang="en-US" sz="2400" dirty="0" smtClean="0"/>
              <a:t>the camera.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illennium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586169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4038600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Canted or Oblique Angle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724400"/>
            <a:ext cx="8602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Shows the subject or horizon tilted on an angle.  The </a:t>
            </a:r>
          </a:p>
          <a:p>
            <a:r>
              <a:rPr lang="en-US" sz="2400" dirty="0" smtClean="0"/>
              <a:t>Canted Angle distorts the image and disorients the </a:t>
            </a:r>
          </a:p>
          <a:p>
            <a:r>
              <a:rPr lang="en-US" sz="2400" dirty="0" smtClean="0"/>
              <a:t>viewer.  This angle can create “motion” where there is none.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p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40239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ap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"/>
            <a:ext cx="40239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2895600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Reverse Angle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4192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Shows the subject from the opposite point of view.  Most </a:t>
            </a:r>
          </a:p>
          <a:p>
            <a:r>
              <a:rPr lang="en-US" sz="2400" dirty="0" smtClean="0"/>
              <a:t>frequently used when two characters are having a </a:t>
            </a:r>
          </a:p>
          <a:p>
            <a:r>
              <a:rPr lang="en-US" sz="2400" dirty="0" smtClean="0"/>
              <a:t>conversation.  The reverse angle can be 180 degrees around, </a:t>
            </a:r>
          </a:p>
          <a:p>
            <a:r>
              <a:rPr lang="en-US" sz="2400" dirty="0" smtClean="0"/>
              <a:t>but is usually 150 degrees, resulting in two or more matched</a:t>
            </a:r>
          </a:p>
          <a:p>
            <a:r>
              <a:rPr lang="en-US" sz="2400" dirty="0" smtClean="0"/>
              <a:t>over the shoulder shots.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Camera Movements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4800" y="533400"/>
            <a:ext cx="53783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PAN: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horizontal twist of the camera on its mount,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either left to right, or right to left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 l="45938" t="18750" r="12375" b="14125"/>
          <a:stretch>
            <a:fillRect/>
          </a:stretch>
        </p:blipFill>
        <p:spPr bwMode="auto">
          <a:xfrm>
            <a:off x="6019800" y="1676400"/>
            <a:ext cx="2739923" cy="33528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1981200"/>
            <a:ext cx="57358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 pan that goes from left to right seems natural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 gives a sense of order or a sense of the way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things should be.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 pan right to left will give a sense of disorder,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chaos or impending danger.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8309" y="3886200"/>
            <a:ext cx="8845691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TILT: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vertical movement of the camera up or down.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-The tilt up implies growing, expanding, reaching up, and inspires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the viewers a sense of awe or greatness.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-The tilt down implies descending, looking down upon, or becoming smaller.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resulting shot gives a sense of being depressed or saddened.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41719" t="17625" r="31125" b="25874"/>
          <a:stretch>
            <a:fillRect/>
          </a:stretch>
        </p:blipFill>
        <p:spPr bwMode="auto">
          <a:xfrm>
            <a:off x="5181600" y="1752600"/>
            <a:ext cx="2743200" cy="2992582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1000" y="1600200"/>
            <a:ext cx="5569153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ZOOM: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effect created by changing the focal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length of the lens during a shot.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edges of the image simply disappear at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sides. The effect is of sudden magnification.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-Instead of feeling as though we are entering 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scene, we feel as though a small portion of 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scene has been thrust toward us.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olly"/>
          <p:cNvPicPr>
            <a:picLocks noChangeAspect="1" noChangeArrowheads="1"/>
          </p:cNvPicPr>
          <p:nvPr/>
        </p:nvPicPr>
        <p:blipFill>
          <a:blip r:embed="rId2"/>
          <a:srcRect b="1086"/>
          <a:stretch>
            <a:fillRect/>
          </a:stretch>
        </p:blipFill>
        <p:spPr bwMode="auto">
          <a:xfrm>
            <a:off x="1143000" y="724151"/>
            <a:ext cx="2514600" cy="546709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1676400"/>
            <a:ext cx="4855816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DOLLY: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movement of the entire camera mount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either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toward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away from the subject.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-Gives the viewer a sense of entering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 or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ithdrawing from a set.  It is as if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viewer is on the set walking forwards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backwards.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-The dolly-in is emotionally involving,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whereas the dolly-out is emotionally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detaching.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43875" t="30499" r="11156" b="11125"/>
          <a:stretch>
            <a:fillRect/>
          </a:stretch>
        </p:blipFill>
        <p:spPr bwMode="auto">
          <a:xfrm>
            <a:off x="533400" y="1371600"/>
            <a:ext cx="3777306" cy="4191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304214" y="152400"/>
            <a:ext cx="4839786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TRUCK: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movement of the entire camera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mount in a line which is not toward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away from the subject is called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trucking.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-The truck shot gives a viewer the sense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moving along with subject.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 truck left to right gives the sense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natural order,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while 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truck right to left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gives the sense of  disorder.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267200" y="3795623"/>
            <a:ext cx="469712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ARC: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truck shot which follows a curved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 is known as an arc shot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-The arc shot combines the meaning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truck shot and the dolly shot. As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 the arc can have a very strong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emotional appeal.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Camera Shots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 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17823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4114800"/>
            <a:ext cx="381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Extreme Long Shot – XLS: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8435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XLS is used to show a large area or landscape.  It is the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ost impersonal of camera shots since it is difficult to see</a:t>
            </a:r>
          </a:p>
          <a:p>
            <a:r>
              <a:rPr lang="en-US" sz="2400" dirty="0" smtClean="0"/>
              <a:t>emotions on faces.  The XLS is often called the establishing </a:t>
            </a:r>
          </a:p>
          <a:p>
            <a:r>
              <a:rPr lang="en-US" sz="2400" dirty="0" smtClean="0"/>
              <a:t>shot as it is usually used to establish the setting of a scene to </a:t>
            </a:r>
          </a:p>
          <a:p>
            <a:r>
              <a:rPr lang="en-US" sz="2400" dirty="0" smtClean="0"/>
              <a:t>orient the viewer to the coming surroundings.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s 3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5257800" cy="394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4495800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Long Shot – LS: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029200"/>
            <a:ext cx="8435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LS shows the entire subject from head to toes.  It often </a:t>
            </a:r>
          </a:p>
          <a:p>
            <a:r>
              <a:rPr lang="en-US" sz="2400" dirty="0" smtClean="0"/>
              <a:t>includes a bit of background, so allows the viewer to see the </a:t>
            </a:r>
          </a:p>
          <a:p>
            <a:r>
              <a:rPr lang="en-US" sz="2400" dirty="0" smtClean="0"/>
              <a:t>relationship between the subject &amp; surroundings.  Still an </a:t>
            </a:r>
          </a:p>
          <a:p>
            <a:r>
              <a:rPr lang="en-US" sz="2400" dirty="0" smtClean="0"/>
              <a:t>impersonal shot, as faces are difficult to see.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s scu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7641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4495800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Medium Shot – MS: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7853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MS shows the subject from the waist up.  It is a very</a:t>
            </a:r>
          </a:p>
          <a:p>
            <a:r>
              <a:rPr lang="en-US" sz="2400" dirty="0" smtClean="0"/>
              <a:t>“comfortable” shot since it most like having a normal </a:t>
            </a:r>
          </a:p>
          <a:p>
            <a:r>
              <a:rPr lang="en-US" sz="2400" dirty="0" smtClean="0"/>
              <a:t>conversation with someone.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ose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172200" cy="34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3962400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Close Up – CU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8557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CU shows the head and neck of the subject.  A variation </a:t>
            </a:r>
          </a:p>
          <a:p>
            <a:r>
              <a:rPr lang="en-US" sz="2400" dirty="0" smtClean="0"/>
              <a:t>of this is the Medium Close Up (MCU) which shows the head</a:t>
            </a:r>
          </a:p>
          <a:p>
            <a:r>
              <a:rPr lang="en-US" sz="2400" dirty="0" smtClean="0"/>
              <a:t>and shoulders.  The CU is emotionally involving since it </a:t>
            </a:r>
          </a:p>
          <a:p>
            <a:r>
              <a:rPr lang="en-US" sz="2400" dirty="0" smtClean="0"/>
              <a:t>seems like the viewer is face to face with the subject.  The </a:t>
            </a:r>
          </a:p>
          <a:p>
            <a:r>
              <a:rPr lang="en-US" sz="2400" dirty="0" smtClean="0"/>
              <a:t>MCU is used heavily in television news, and allows the </a:t>
            </a:r>
          </a:p>
          <a:p>
            <a:r>
              <a:rPr lang="en-US" sz="2400" dirty="0" smtClean="0"/>
              <a:t>viewer to see the subject’s emotions.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4876800" cy="368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4191000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Extreme Close Up – XCU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724400"/>
            <a:ext cx="8159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XCU fills the entire frame.  It is great for showing </a:t>
            </a:r>
          </a:p>
          <a:p>
            <a:r>
              <a:rPr lang="en-US" sz="2400" dirty="0" smtClean="0"/>
              <a:t>emotion and detail making the shot deeply emotional and </a:t>
            </a:r>
          </a:p>
          <a:p>
            <a:r>
              <a:rPr lang="en-US" sz="2400" dirty="0" smtClean="0"/>
              <a:t>dramatic. The XCU can be disturbing to the viewer, as it</a:t>
            </a:r>
          </a:p>
          <a:p>
            <a:r>
              <a:rPr lang="en-US" sz="2400" dirty="0" smtClean="0"/>
              <a:t>feels like the viewer is too close to the subject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istence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62884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4191000"/>
            <a:ext cx="356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Reaction Shot – RS: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724400"/>
            <a:ext cx="8079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Reaction Shot shows the effect of one subject’s words </a:t>
            </a:r>
          </a:p>
          <a:p>
            <a:r>
              <a:rPr lang="en-US" sz="2400" dirty="0" smtClean="0"/>
              <a:t>or actions on another subject.  It is not uncommon for the</a:t>
            </a:r>
          </a:p>
          <a:p>
            <a:r>
              <a:rPr lang="en-US" sz="2400" dirty="0" smtClean="0"/>
              <a:t>viewer to be more interested in the person listening than</a:t>
            </a:r>
          </a:p>
          <a:p>
            <a:r>
              <a:rPr lang="en-US" sz="2400" dirty="0" smtClean="0"/>
              <a:t>in the person speaking.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dirty="0" smtClean="0"/>
              <a:t>Camera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115</TotalTime>
  <Words>939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PowerPoint Presentation</vt:lpstr>
      <vt:lpstr>Camera Shots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Camera 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Camera Movements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Shots, Angles &amp; Movements</dc:title>
  <dc:creator>Forster</dc:creator>
  <cp:lastModifiedBy>Kelly Brown</cp:lastModifiedBy>
  <cp:revision>15</cp:revision>
  <dcterms:created xsi:type="dcterms:W3CDTF">2007-09-10T20:48:13Z</dcterms:created>
  <dcterms:modified xsi:type="dcterms:W3CDTF">2016-01-08T15:25:13Z</dcterms:modified>
</cp:coreProperties>
</file>