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7772400" cy="10058400"/>
  <p:defaultTextStyle>
    <a:defPPr>
      <a:defRPr lang="en-CA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>
      <p:cViewPr>
        <p:scale>
          <a:sx n="108" d="100"/>
          <a:sy n="108" d="100"/>
        </p:scale>
        <p:origin x="-78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4438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n-CA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n-CA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n-CA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557835B0-22F1-4825-922D-8EFC8C5BC417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66328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F20165-4670-448A-A755-BA36FB5F4F0C}" type="slidenum">
              <a:rPr lang="en-CA" altLang="en-US"/>
              <a:pPr/>
              <a:t>1</a:t>
            </a:fld>
            <a:endParaRPr lang="en-CA" alt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888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8F5099-65CE-49DC-B4CE-777A944C87A7}" type="slidenum">
              <a:rPr lang="en-CA" altLang="en-US"/>
              <a:pPr/>
              <a:t>10</a:t>
            </a:fld>
            <a:endParaRPr lang="en-CA" alt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35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881A44-ECEE-4448-847C-BC23BFC34EDD}" type="slidenum">
              <a:rPr lang="en-CA" altLang="en-US"/>
              <a:pPr/>
              <a:t>11</a:t>
            </a:fld>
            <a:endParaRPr lang="en-CA" alt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912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8853DE-A8E8-4045-AEFD-BE8991BB1CB3}" type="slidenum">
              <a:rPr lang="en-CA" altLang="en-US"/>
              <a:pPr/>
              <a:t>12</a:t>
            </a:fld>
            <a:endParaRPr lang="en-CA" altLang="en-US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333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D0AAFB-3310-4AC7-B699-DD24BF3D7FA4}" type="slidenum">
              <a:rPr lang="en-CA" altLang="en-US"/>
              <a:pPr/>
              <a:t>13</a:t>
            </a:fld>
            <a:endParaRPr lang="en-CA" alt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503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AC611C-27D5-49B4-85C6-037D1AF05C40}" type="slidenum">
              <a:rPr lang="en-CA" altLang="en-US"/>
              <a:pPr/>
              <a:t>14</a:t>
            </a:fld>
            <a:endParaRPr lang="en-CA" altLang="en-US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932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104813-5547-4A02-81B2-020FFA2ED96D}" type="slidenum">
              <a:rPr lang="en-CA" altLang="en-US"/>
              <a:pPr/>
              <a:t>15</a:t>
            </a:fld>
            <a:endParaRPr lang="en-CA" alt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252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03378C-F7AA-4F58-99CF-F7F6F6C99A9E}" type="slidenum">
              <a:rPr lang="en-CA" altLang="en-US"/>
              <a:pPr/>
              <a:t>16</a:t>
            </a:fld>
            <a:endParaRPr lang="en-CA" alt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257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04C86D-12C1-4AAF-91D2-701DF873DC6D}" type="slidenum">
              <a:rPr lang="en-CA" altLang="en-US"/>
              <a:pPr/>
              <a:t>2</a:t>
            </a:fld>
            <a:endParaRPr lang="en-CA" altLang="en-US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66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1CCE25-2E55-4D9B-8D67-EA342F25B68E}" type="slidenum">
              <a:rPr lang="en-CA" altLang="en-US"/>
              <a:pPr/>
              <a:t>3</a:t>
            </a:fld>
            <a:endParaRPr lang="en-CA" alt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356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5B73FE-E211-4189-91FE-EE44E3681C82}" type="slidenum">
              <a:rPr lang="en-CA" altLang="en-US"/>
              <a:pPr/>
              <a:t>4</a:t>
            </a:fld>
            <a:endParaRPr lang="en-CA" alt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914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5AA98B-3E1B-47A4-A872-BFEF28ECF1B4}" type="slidenum">
              <a:rPr lang="en-CA" altLang="en-US"/>
              <a:pPr/>
              <a:t>5</a:t>
            </a:fld>
            <a:endParaRPr lang="en-CA" alt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35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59D269-47FA-42D7-B109-74B0124BC23C}" type="slidenum">
              <a:rPr lang="en-CA" altLang="en-US"/>
              <a:pPr/>
              <a:t>6</a:t>
            </a:fld>
            <a:endParaRPr lang="en-CA" alt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365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FF278C-E019-4D68-91B0-D2EA5C5C58B1}" type="slidenum">
              <a:rPr lang="en-CA" altLang="en-US"/>
              <a:pPr/>
              <a:t>7</a:t>
            </a:fld>
            <a:endParaRPr lang="en-CA" alt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861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E7D272-DD89-41C6-894C-247088164437}" type="slidenum">
              <a:rPr lang="en-CA" altLang="en-US"/>
              <a:pPr/>
              <a:t>8</a:t>
            </a:fld>
            <a:endParaRPr lang="en-CA" alt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432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2755-8459-46E1-925D-10CE7B23CE98}" type="slidenum">
              <a:rPr lang="en-CA" altLang="en-US"/>
              <a:pPr/>
              <a:t>9</a:t>
            </a:fld>
            <a:endParaRPr lang="en-CA" altLang="en-US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92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02CDEC-6D69-45A6-AF06-D5DBED6EF8F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0627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8AA03A-80C6-427C-B33E-FD0076598AB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9128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381000"/>
            <a:ext cx="2055813" cy="574516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6625" cy="574516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352F02-154A-4E5B-946C-893F1B024C8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58499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67638" cy="174783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791200" y="6405563"/>
            <a:ext cx="3040063" cy="360362"/>
          </a:xfrm>
        </p:spPr>
        <p:txBody>
          <a:bodyPr/>
          <a:lstStyle>
            <a:lvl1pPr>
              <a:defRPr/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4343400" y="2200275"/>
            <a:ext cx="452438" cy="436563"/>
          </a:xfrm>
        </p:spPr>
        <p:txBody>
          <a:bodyPr/>
          <a:lstStyle>
            <a:lvl1pPr>
              <a:defRPr/>
            </a:lvl1pPr>
          </a:lstStyle>
          <a:p>
            <a:fld id="{422EFF25-C9D2-4A9A-9B1D-A8BE63EFE03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74048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4535B1-47D9-40A3-902F-592113A4A81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05464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1BBF3F-9F5E-40DB-9F15-84668C8C0BC1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41245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7A48B3-6B38-4359-9DB5-2681F6EC1180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68026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527175"/>
            <a:ext cx="4173538" cy="4567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527175"/>
            <a:ext cx="4173537" cy="4567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899AD9-2649-44EE-B670-18D9EE23B24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67654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515DF3-9457-491E-B61D-1474FA62879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24123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97FFFB-4A65-4A3B-AC34-1CF34DEA5CA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88882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84C1FE-B7E9-41DF-9BAC-1AAB8A4DF7D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8882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05EF1A-D049-4FC8-8840-0249EBBACB4E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27359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E64FE8-640E-4ED0-81B3-8D7CB707111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20797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A83185-1489-47B6-93A2-A6A333DCE5B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10579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0B53FC-E30A-4446-949C-A5645066798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46834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9250" y="228600"/>
            <a:ext cx="2132013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5225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85A0BD-8522-4A25-B6D5-86A81233C7A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1714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A67A54-9413-4067-8A5F-12A1193DEA41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2688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729077-4BB3-48A1-A5F9-BB2B6A86641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743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B73E69-E06C-4C06-A2B2-A503C6345EBD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0269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C8BDE0-5769-448B-95D3-EAED0E217081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9642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9B0B7CA-2882-4F63-A223-ACB26EDDA2A0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7517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0ACEE3-CC92-46C0-9714-D3F089DBDA1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1374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E3FE36-1F4E-410F-B257-FC631B09302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833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3922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1B58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360" cap="flat">
            <a:solidFill>
              <a:srgbClr val="174D6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52400" y="1276350"/>
            <a:ext cx="8832850" cy="1588"/>
          </a:xfrm>
          <a:prstGeom prst="line">
            <a:avLst/>
          </a:prstGeom>
          <a:noFill/>
          <a:ln w="9360" cap="flat">
            <a:solidFill>
              <a:srgbClr val="174D6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4362450" y="1050925"/>
            <a:ext cx="420688" cy="420688"/>
          </a:xfrm>
          <a:prstGeom prst="ellipse">
            <a:avLst/>
          </a:prstGeom>
          <a:solidFill>
            <a:srgbClr val="FFFFFF"/>
          </a:solidFill>
          <a:ln w="50760" cap="flat">
            <a:solidFill>
              <a:srgbClr val="174D6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rgbClr val="1B58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5791200" y="6405563"/>
            <a:ext cx="30400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04800" y="6410325"/>
            <a:ext cx="3581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155575" y="2419350"/>
            <a:ext cx="8832850" cy="1588"/>
          </a:xfrm>
          <a:prstGeom prst="line">
            <a:avLst/>
          </a:prstGeom>
          <a:noFill/>
          <a:ln w="11520" cap="flat">
            <a:solidFill>
              <a:srgbClr val="174D6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360" cap="flat">
            <a:solidFill>
              <a:srgbClr val="174D6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43" name="Oval 19"/>
          <p:cNvSpPr>
            <a:spLocks noChangeArrowheads="1"/>
          </p:cNvSpPr>
          <p:nvPr/>
        </p:nvSpPr>
        <p:spPr bwMode="auto">
          <a:xfrm>
            <a:off x="4267200" y="2116138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auto">
          <a:xfrm>
            <a:off x="4362450" y="2209800"/>
            <a:ext cx="420688" cy="420688"/>
          </a:xfrm>
          <a:prstGeom prst="ellipse">
            <a:avLst/>
          </a:prstGeom>
          <a:solidFill>
            <a:srgbClr val="FFFFFF"/>
          </a:solidFill>
          <a:ln w="50760" cap="flat">
            <a:solidFill>
              <a:srgbClr val="174D6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/>
          </p:nvPr>
        </p:nvSpPr>
        <p:spPr bwMode="auto">
          <a:xfrm>
            <a:off x="4343400" y="2200275"/>
            <a:ext cx="452438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159559B8-7087-49E6-9A9D-F946699B4D67}" type="slidenum">
              <a:rPr lang="en-CA" altLang="en-US"/>
              <a:pPr/>
              <a:t>‹#›</a:t>
            </a:fld>
            <a:endParaRPr lang="en-CA" alt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67638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the title text format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69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the outline text format</a:t>
            </a:r>
          </a:p>
          <a:p>
            <a:pPr lvl="1"/>
            <a:r>
              <a:rPr lang="en-CA" altLang="en-US" smtClean="0"/>
              <a:t>Second Outline Level</a:t>
            </a:r>
          </a:p>
          <a:p>
            <a:pPr lvl="2"/>
            <a:r>
              <a:rPr lang="en-CA" altLang="en-US" smtClean="0"/>
              <a:t>Third Outline Level</a:t>
            </a:r>
          </a:p>
          <a:p>
            <a:pPr lvl="3"/>
            <a:r>
              <a:rPr lang="en-CA" altLang="en-US" smtClean="0"/>
              <a:t>Fourth Outline Level</a:t>
            </a:r>
          </a:p>
          <a:p>
            <a:pPr lvl="4"/>
            <a:r>
              <a:rPr lang="en-CA" altLang="en-US" smtClean="0"/>
              <a:t>Fifth Outline Level</a:t>
            </a:r>
          </a:p>
          <a:p>
            <a:pPr lvl="4"/>
            <a:r>
              <a:rPr lang="en-CA" altLang="en-US" smtClean="0"/>
              <a:t>Sixth Outline Level</a:t>
            </a:r>
          </a:p>
          <a:p>
            <a:pPr lvl="4"/>
            <a:r>
              <a:rPr lang="en-CA" altLang="en-US" smtClean="0"/>
              <a:t>Seventh Outline Level</a:t>
            </a:r>
          </a:p>
          <a:p>
            <a:pPr lvl="4"/>
            <a:r>
              <a:rPr lang="en-CA" altLang="en-US" smtClean="0"/>
              <a:t>Eighth Outline Level</a:t>
            </a:r>
          </a:p>
          <a:p>
            <a:pPr lvl="4"/>
            <a:r>
              <a:rPr lang="en-CA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sldNum="0" hdr="0" ftr="0"/>
  <p:txStyles>
    <p:titleStyle>
      <a:lvl1pPr algn="l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2pPr>
      <a:lvl3pPr marL="1143000" indent="-228600" algn="l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3pPr>
      <a:lvl4pPr marL="1600200" indent="-228600" algn="l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4pPr>
      <a:lvl5pPr marL="2057400" indent="-228600" algn="l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5pPr>
      <a:lvl6pPr marL="2514600" indent="-228600" algn="l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6pPr>
      <a:lvl7pPr marL="2971800" indent="-228600" algn="l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7pPr>
      <a:lvl8pPr marL="3429000" indent="-228600" algn="l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8pPr>
      <a:lvl9pPr marL="3886200" indent="-228600" algn="l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323232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13922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1B587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360" cap="flat">
            <a:solidFill>
              <a:srgbClr val="174D6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52400" y="1276350"/>
            <a:ext cx="8832850" cy="1588"/>
          </a:xfrm>
          <a:prstGeom prst="line">
            <a:avLst/>
          </a:prstGeom>
          <a:noFill/>
          <a:ln w="9360" cap="flat">
            <a:solidFill>
              <a:srgbClr val="174D6D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4362450" y="1050925"/>
            <a:ext cx="420688" cy="420688"/>
          </a:xfrm>
          <a:prstGeom prst="ellipse">
            <a:avLst/>
          </a:prstGeom>
          <a:solidFill>
            <a:srgbClr val="FFFFFF"/>
          </a:solidFill>
          <a:ln w="50760" cap="flat">
            <a:solidFill>
              <a:srgbClr val="174D6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28600"/>
            <a:ext cx="8529638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the title text format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5791200" y="6405563"/>
            <a:ext cx="304006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defRPr>
            </a:lvl1pPr>
          </a:lstStyle>
          <a:p>
            <a:r>
              <a:rPr lang="en-CA" altLang="en-US"/>
              <a:t>15-2-1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04800" y="6410325"/>
            <a:ext cx="3581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362450" y="1027113"/>
            <a:ext cx="452438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defRPr>
            </a:lvl1pPr>
          </a:lstStyle>
          <a:p>
            <a:fld id="{47967D30-D3DE-491E-8461-66A60B05367D}" type="slidenum">
              <a:rPr lang="en-CA" altLang="en-US"/>
              <a:pPr/>
              <a:t>‹#›</a:t>
            </a:fld>
            <a:endParaRPr lang="en-CA" alt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527175"/>
            <a:ext cx="8499475" cy="45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the outline text format</a:t>
            </a:r>
          </a:p>
          <a:p>
            <a:pPr lvl="1"/>
            <a:r>
              <a:rPr lang="en-CA" altLang="en-US" smtClean="0"/>
              <a:t>Second Outline Level</a:t>
            </a:r>
          </a:p>
          <a:p>
            <a:pPr lvl="2"/>
            <a:r>
              <a:rPr lang="en-CA" altLang="en-US" smtClean="0"/>
              <a:t>Third Outline Level</a:t>
            </a:r>
          </a:p>
          <a:p>
            <a:pPr lvl="3"/>
            <a:r>
              <a:rPr lang="en-CA" altLang="en-US" smtClean="0"/>
              <a:t>Fourth Outline Level</a:t>
            </a:r>
          </a:p>
          <a:p>
            <a:pPr lvl="4"/>
            <a:r>
              <a:rPr lang="en-CA" altLang="en-US" smtClean="0"/>
              <a:t>Fifth Outline Level</a:t>
            </a:r>
          </a:p>
          <a:p>
            <a:pPr lvl="4"/>
            <a:r>
              <a:rPr lang="en-CA" altLang="en-US" smtClean="0"/>
              <a:t>Sixth Outline Level</a:t>
            </a:r>
          </a:p>
          <a:p>
            <a:pPr lvl="4"/>
            <a:r>
              <a:rPr lang="en-CA" altLang="en-US" smtClean="0"/>
              <a:t>Seventh Outline Level</a:t>
            </a:r>
          </a:p>
          <a:p>
            <a:pPr lvl="4"/>
            <a:r>
              <a:rPr lang="en-CA" altLang="en-US" smtClean="0"/>
              <a:t>Eighth Outline Level</a:t>
            </a:r>
          </a:p>
          <a:p>
            <a:pPr lvl="4"/>
            <a:r>
              <a:rPr lang="en-CA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Georgia" panose="02040502050405020303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323232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819400"/>
            <a:ext cx="6400800" cy="1752600"/>
          </a:xfrm>
          <a:ln/>
        </p:spPr>
        <p:txBody>
          <a:bodyPr lIns="90000" tIns="45000" rIns="90000" bIns="45000"/>
          <a:lstStyle/>
          <a:p>
            <a:pPr indent="-339725"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altLang="en-US" sz="3300">
                <a:solidFill>
                  <a:srgbClr val="174D6D"/>
                </a:solidFill>
              </a:rPr>
              <a:t>Here’s the scoop…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752600"/>
          </a:xfrm>
          <a:ln/>
        </p:spPr>
        <p:txBody>
          <a:bodyPr anchor="t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300">
                <a:solidFill>
                  <a:srgbClr val="174D6D"/>
                </a:solidFill>
              </a:rPr>
              <a:t>Welcome to English 2PI!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300">
                <a:solidFill>
                  <a:srgbClr val="174D6D"/>
                </a:solidFill>
              </a:rPr>
              <a:t>Unit #6:  Literature Circles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69875" indent="-269875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Reading quizzes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Group discussions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Personal responses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Creative choices 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825" y="1844824"/>
            <a:ext cx="3917880" cy="260717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300">
                <a:solidFill>
                  <a:srgbClr val="174D6D"/>
                </a:solidFill>
              </a:rPr>
              <a:t>Unit #7: Poetry 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69875" indent="-269875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Read a variety of poems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Poetry quiz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Poem assignment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7" y="2636912"/>
            <a:ext cx="4882725" cy="26041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300">
                <a:solidFill>
                  <a:srgbClr val="174D6D"/>
                </a:solidFill>
              </a:rPr>
              <a:t>Unit 8:  Summative (30%) 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69875" indent="-269875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Project and Exam:  demonstrate student’s understanding of the course content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Stop-Motion Project with “Fantastic Mr. Fox”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3289300"/>
            <a:ext cx="5740400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300">
                <a:solidFill>
                  <a:srgbClr val="174D6D"/>
                </a:solidFill>
              </a:rPr>
              <a:t>Procedures:  Late &amp; Missing Assignments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69875" indent="-269875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All essential learning must be demonstrated in order to earn a credit. Missed assessments jeopardize a student’s ability to demonstrate this learning.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Skills such as time management and planning will be reflected in the learning skills area of the report card. 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Tx/>
              <a:buFontTx/>
              <a:buNone/>
            </a:pPr>
            <a:endParaRPr lang="en-US" altLang="en-US" sz="270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300">
                <a:solidFill>
                  <a:srgbClr val="174D6D"/>
                </a:solidFill>
              </a:rPr>
              <a:t>Attendance: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69875" indent="-269875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Regular attendance is necessary for success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All students are expected to be on time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Completing missed work is the responsibility of the student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Tx/>
              <a:buFontTx/>
              <a:buNone/>
            </a:pPr>
            <a:endParaRPr lang="en-US" altLang="en-US" sz="270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300">
                <a:solidFill>
                  <a:srgbClr val="174D6D"/>
                </a:solidFill>
              </a:rPr>
              <a:t>Cheating and Plagiarism: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69875" indent="-269875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If a student is suspected of cheating or plagiarizing, the student is still required to demonstrate the essential skill(s) for that particular assignment. 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The student will be required to redo all or part of the original assignment, or to complete an alternate assignment or assessment as determined by the teacher. 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Failure to do so will result in an “incomplete” for the essential skill(s) particular to that assignment or assessment and will jeopardize the credit.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Tx/>
              <a:buFontTx/>
              <a:buNone/>
            </a:pPr>
            <a:endParaRPr lang="en-US" altLang="en-US" sz="270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300">
                <a:solidFill>
                  <a:srgbClr val="174D6D"/>
                </a:solidFill>
              </a:rPr>
              <a:t>Final Thoughts…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69875" indent="-269875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dirty="0">
                <a:latin typeface="Georgia" panose="02040502050405020303" pitchFamily="18" charset="0"/>
              </a:rPr>
              <a:t>Do your best!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dirty="0">
                <a:latin typeface="Georgia" panose="02040502050405020303" pitchFamily="18" charset="0"/>
              </a:rPr>
              <a:t>Complete all assignments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dirty="0">
                <a:latin typeface="Georgia" panose="02040502050405020303" pitchFamily="18" charset="0"/>
              </a:rPr>
              <a:t>Attend class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dirty="0">
                <a:latin typeface="Georgia" panose="02040502050405020303" pitchFamily="18" charset="0"/>
              </a:rPr>
              <a:t>Bring your positive with you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dirty="0">
                <a:latin typeface="Georgia" panose="02040502050405020303" pitchFamily="18" charset="0"/>
              </a:rPr>
              <a:t>Use class time effectively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dirty="0">
                <a:latin typeface="Georgia" panose="02040502050405020303" pitchFamily="18" charset="0"/>
              </a:rPr>
              <a:t>Take responsibility for your learning!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Be awesome!!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300">
                <a:solidFill>
                  <a:srgbClr val="174D6D"/>
                </a:solidFill>
              </a:rPr>
              <a:t>What to expect in English 2PI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69875" indent="-269875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544513" indent="-271463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The Ministry of Ontario Guideline expects us to focus on the following skills:</a:t>
            </a:r>
          </a:p>
          <a:p>
            <a:pPr lvl="1" hangingPunct="1">
              <a:lnSpc>
                <a:spcPct val="100000"/>
              </a:lnSpc>
              <a:spcBef>
                <a:spcPts val="438"/>
              </a:spcBef>
              <a:spcAft>
                <a:spcPts val="1425"/>
              </a:spcAft>
              <a:buClr>
                <a:srgbClr val="9F2936"/>
              </a:buClr>
              <a:buSzPct val="70000"/>
              <a:buFont typeface="Wingdings" panose="05000000000000000000" pitchFamily="2" charset="2"/>
              <a:buChar char=""/>
            </a:pPr>
            <a:r>
              <a:rPr lang="en-US" altLang="en-US" sz="2200">
                <a:solidFill>
                  <a:srgbClr val="323232"/>
                </a:solidFill>
                <a:latin typeface="Georgia" panose="02040502050405020303" pitchFamily="18" charset="0"/>
              </a:rPr>
              <a:t>Listening and Speaking</a:t>
            </a:r>
          </a:p>
          <a:p>
            <a:pPr lvl="1" hangingPunct="1">
              <a:lnSpc>
                <a:spcPct val="100000"/>
              </a:lnSpc>
              <a:spcBef>
                <a:spcPts val="438"/>
              </a:spcBef>
              <a:spcAft>
                <a:spcPts val="1425"/>
              </a:spcAft>
              <a:buClr>
                <a:srgbClr val="9F2936"/>
              </a:buClr>
              <a:buSzPct val="70000"/>
              <a:buFont typeface="Wingdings" panose="05000000000000000000" pitchFamily="2" charset="2"/>
              <a:buChar char=""/>
            </a:pPr>
            <a:r>
              <a:rPr lang="en-US" altLang="en-US" sz="2200">
                <a:solidFill>
                  <a:srgbClr val="323232"/>
                </a:solidFill>
                <a:latin typeface="Georgia" panose="02040502050405020303" pitchFamily="18" charset="0"/>
              </a:rPr>
              <a:t>Reading </a:t>
            </a:r>
          </a:p>
          <a:p>
            <a:pPr lvl="1" hangingPunct="1">
              <a:lnSpc>
                <a:spcPct val="100000"/>
              </a:lnSpc>
              <a:spcBef>
                <a:spcPts val="438"/>
              </a:spcBef>
              <a:spcAft>
                <a:spcPts val="1425"/>
              </a:spcAft>
              <a:buClr>
                <a:srgbClr val="9F2936"/>
              </a:buClr>
              <a:buSzPct val="70000"/>
              <a:buFont typeface="Wingdings" panose="05000000000000000000" pitchFamily="2" charset="2"/>
              <a:buChar char=""/>
            </a:pPr>
            <a:r>
              <a:rPr lang="en-US" altLang="en-US" sz="2200">
                <a:solidFill>
                  <a:srgbClr val="323232"/>
                </a:solidFill>
                <a:latin typeface="Georgia" panose="02040502050405020303" pitchFamily="18" charset="0"/>
              </a:rPr>
              <a:t>Writing</a:t>
            </a:r>
          </a:p>
          <a:p>
            <a:pPr lvl="1" hangingPunct="1">
              <a:lnSpc>
                <a:spcPct val="100000"/>
              </a:lnSpc>
              <a:spcBef>
                <a:spcPts val="438"/>
              </a:spcBef>
              <a:spcAft>
                <a:spcPts val="1425"/>
              </a:spcAft>
              <a:buClr>
                <a:srgbClr val="9F2936"/>
              </a:buClr>
              <a:buSzPct val="70000"/>
              <a:buFont typeface="Wingdings" panose="05000000000000000000" pitchFamily="2" charset="2"/>
              <a:buChar char=""/>
            </a:pPr>
            <a:r>
              <a:rPr lang="en-US" altLang="en-US" sz="2200">
                <a:solidFill>
                  <a:srgbClr val="323232"/>
                </a:solidFill>
                <a:latin typeface="Georgia" panose="02040502050405020303" pitchFamily="18" charset="0"/>
              </a:rPr>
              <a:t>Media Literacy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300">
                <a:solidFill>
                  <a:srgbClr val="174D6D"/>
                </a:solidFill>
              </a:rPr>
              <a:t>Essential Course Components: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69875" indent="-269875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Listen to understand &amp; respond appropriately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Speak to communicate to a variety of audiences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Read and understand a variety of texts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Recognize a variety of writing forms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Develop and organize content for writing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Tx/>
              <a:buFontTx/>
              <a:buNone/>
            </a:pPr>
            <a:endParaRPr lang="en-US" altLang="en-US" sz="270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300">
                <a:solidFill>
                  <a:srgbClr val="174D6D"/>
                </a:solidFill>
              </a:rPr>
              <a:t>Essential Course Components, cont’d.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69875" indent="-269875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Use knowledge of form and style to draft and revise writing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Apply knowledge of language conventions to writing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Understand a variety of media texts and forms, conventions and techniques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Create a variety of media texts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Reflect on strengths, areas for improvement and helpful strategies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300">
                <a:solidFill>
                  <a:srgbClr val="174D6D"/>
                </a:solidFill>
              </a:rPr>
              <a:t>Unit #1:  The Hero's Journey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69875" indent="-269875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Examine the concept of the hero's journey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Identify the stages of the hero's journey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Watch a movie and apply the hero's journey to it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Examine the hero's journey in children's stories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3887788"/>
            <a:ext cx="3095625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300">
                <a:solidFill>
                  <a:srgbClr val="174D6D"/>
                </a:solidFill>
              </a:rPr>
              <a:t>Unit #2:  Accuracy in Writing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28625" indent="-323850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860425" indent="-32067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700">
                <a:latin typeface="Georgia" panose="02040502050405020303" pitchFamily="18" charset="0"/>
              </a:rPr>
              <a:t>Mini-lessons to review:</a:t>
            </a:r>
          </a:p>
          <a:p>
            <a:pPr lvl="1" hangingPunct="1">
              <a:lnSpc>
                <a:spcPct val="100000"/>
              </a:lnSpc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</a:pPr>
            <a:r>
              <a:rPr lang="en-US" altLang="en-US" sz="2400">
                <a:latin typeface="Georgia" panose="02040502050405020303" pitchFamily="18" charset="0"/>
              </a:rPr>
              <a:t>Parts of speech</a:t>
            </a:r>
          </a:p>
          <a:p>
            <a:pPr lvl="1" hangingPunct="1">
              <a:lnSpc>
                <a:spcPct val="100000"/>
              </a:lnSpc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</a:pPr>
            <a:r>
              <a:rPr lang="en-US" altLang="en-US" sz="2400">
                <a:latin typeface="Georgia" panose="02040502050405020303" pitchFamily="18" charset="0"/>
              </a:rPr>
              <a:t>Parts of a sentence</a:t>
            </a:r>
          </a:p>
          <a:p>
            <a:pPr lvl="1" hangingPunct="1">
              <a:lnSpc>
                <a:spcPct val="100000"/>
              </a:lnSpc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</a:pPr>
            <a:r>
              <a:rPr lang="en-US" altLang="en-US" sz="2400">
                <a:latin typeface="Georgia" panose="02040502050405020303" pitchFamily="18" charset="0"/>
              </a:rPr>
              <a:t>Punctuation</a:t>
            </a:r>
          </a:p>
          <a:p>
            <a:pPr lvl="1" hangingPunct="1">
              <a:lnSpc>
                <a:spcPct val="100000"/>
              </a:lnSpc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</a:pPr>
            <a:r>
              <a:rPr lang="en-US" altLang="en-US" sz="2400">
                <a:latin typeface="Georgia" panose="02040502050405020303" pitchFamily="18" charset="0"/>
              </a:rPr>
              <a:t>Sentence errors</a:t>
            </a:r>
          </a:p>
          <a:p>
            <a:pPr lvl="1" hangingPunct="1">
              <a:lnSpc>
                <a:spcPct val="100000"/>
              </a:lnSpc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</a:pPr>
            <a:r>
              <a:rPr lang="en-US" altLang="en-US" sz="2400">
                <a:latin typeface="Georgia" panose="02040502050405020303" pitchFamily="18" charset="0"/>
              </a:rPr>
              <a:t>Commonly misspelled words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300">
                <a:solidFill>
                  <a:srgbClr val="174D6D"/>
                </a:solidFill>
              </a:rPr>
              <a:t>Unit #3:  Novel </a:t>
            </a:r>
            <a:r>
              <a:rPr lang="en-US" altLang="en-US" sz="3300" i="1">
                <a:solidFill>
                  <a:srgbClr val="174D6D"/>
                </a:solidFill>
              </a:rPr>
              <a:t>Speak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69875" indent="-269875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dirty="0">
                <a:latin typeface="Georgia" panose="02040502050405020303" pitchFamily="18" charset="0"/>
              </a:rPr>
              <a:t>Read for meaning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dirty="0">
                <a:latin typeface="Georgia" panose="02040502050405020303" pitchFamily="18" charset="0"/>
              </a:rPr>
              <a:t>Reading quizzes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dirty="0">
                <a:latin typeface="Georgia" panose="02040502050405020303" pitchFamily="18" charset="0"/>
              </a:rPr>
              <a:t>Paragraph writing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dirty="0">
                <a:latin typeface="Georgia" panose="02040502050405020303" pitchFamily="18" charset="0"/>
              </a:rPr>
              <a:t>Research topics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 dirty="0">
                <a:latin typeface="Georgia" panose="02040502050405020303" pitchFamily="18" charset="0"/>
              </a:rPr>
              <a:t>PowerPoint presentation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772816"/>
            <a:ext cx="2847975" cy="381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300">
                <a:solidFill>
                  <a:srgbClr val="174D6D"/>
                </a:solidFill>
              </a:rPr>
              <a:t>Unit #4:  Memoirs and Storytelling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69875" indent="-269875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Examine the form of the memoir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Read several memoirs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Interview someone in your life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Create a memoir media project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06363" y="215900"/>
            <a:ext cx="8534400" cy="1095375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300">
                <a:solidFill>
                  <a:srgbClr val="174D6D"/>
                </a:solidFill>
              </a:rPr>
              <a:t>Unit #5:  Formal Essay Writing and Film Study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1625" y="1527175"/>
            <a:ext cx="85042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69875" indent="-269875"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9875" algn="l"/>
                <a:tab pos="717550" algn="l"/>
                <a:tab pos="1166813" algn="l"/>
                <a:tab pos="1616075" algn="l"/>
                <a:tab pos="2065338" algn="l"/>
                <a:tab pos="2514600" algn="l"/>
                <a:tab pos="2963863" algn="l"/>
                <a:tab pos="3413125" algn="l"/>
                <a:tab pos="3862388" algn="l"/>
                <a:tab pos="4311650" algn="l"/>
                <a:tab pos="4760913" algn="l"/>
                <a:tab pos="5210175" algn="l"/>
                <a:tab pos="5659438" algn="l"/>
                <a:tab pos="6108700" algn="l"/>
                <a:tab pos="6557963" algn="l"/>
                <a:tab pos="7007225" algn="l"/>
                <a:tab pos="7456488" algn="l"/>
                <a:tab pos="7905750" algn="l"/>
                <a:tab pos="8355013" algn="l"/>
                <a:tab pos="8804275" algn="l"/>
                <a:tab pos="92535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Study film techniques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Film terms quiz</a:t>
            </a:r>
          </a:p>
          <a:p>
            <a:pPr hangingPunct="1">
              <a:lnSpc>
                <a:spcPct val="100000"/>
              </a:lnSpc>
              <a:spcBef>
                <a:spcPts val="538"/>
              </a:spcBef>
              <a:spcAft>
                <a:spcPts val="1425"/>
              </a:spcAft>
              <a:buClr>
                <a:srgbClr val="F07F09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eorgia" panose="02040502050405020303" pitchFamily="18" charset="0"/>
              </a:rPr>
              <a:t>Formal essay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Microsoft YaHei"/>
        <a:cs typeface=""/>
      </a:majorFont>
      <a:minorFont>
        <a:latin typeface="Georg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CA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CA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eorgia"/>
        <a:ea typeface="Microsoft YaHei"/>
        <a:cs typeface=""/>
      </a:majorFont>
      <a:minorFont>
        <a:latin typeface="Georg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CA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CA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Introduction Course Powerpoint</Template>
  <TotalTime>50</TotalTime>
  <Words>512</Words>
  <Application>Microsoft Office PowerPoint</Application>
  <PresentationFormat>On-screen Show (4:3)</PresentationFormat>
  <Paragraphs>94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Welcome to English 2PI!</vt:lpstr>
      <vt:lpstr>What to expect in English 2PI</vt:lpstr>
      <vt:lpstr>Essential Course Components:</vt:lpstr>
      <vt:lpstr>Essential Course Components, cont’d.</vt:lpstr>
      <vt:lpstr>Unit #1:  The Hero's Journey</vt:lpstr>
      <vt:lpstr>Unit #2:  Accuracy in Writing</vt:lpstr>
      <vt:lpstr>Unit #3:  Novel Speak</vt:lpstr>
      <vt:lpstr>Unit #4:  Memoirs and Storytelling</vt:lpstr>
      <vt:lpstr>Unit #5:  Formal Essay Writing and Film Study</vt:lpstr>
      <vt:lpstr>Unit #6:  Literature Circles</vt:lpstr>
      <vt:lpstr>Unit #7: Poetry </vt:lpstr>
      <vt:lpstr>Unit 8:  Summative (30%) </vt:lpstr>
      <vt:lpstr>Procedures:  Late &amp; Missing Assignments</vt:lpstr>
      <vt:lpstr>Attendance:</vt:lpstr>
      <vt:lpstr>Cheating and Plagiarism:</vt:lpstr>
      <vt:lpstr>Final Thoughts…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English 2PI!</dc:title>
  <dc:creator>Sue Culp Klassen</dc:creator>
  <cp:lastModifiedBy>Kelly Brown</cp:lastModifiedBy>
  <cp:revision>3</cp:revision>
  <cp:lastPrinted>1601-01-01T00:00:00Z</cp:lastPrinted>
  <dcterms:created xsi:type="dcterms:W3CDTF">2015-02-02T02:33:34Z</dcterms:created>
  <dcterms:modified xsi:type="dcterms:W3CDTF">2015-02-03T13:59:41Z</dcterms:modified>
</cp:coreProperties>
</file>